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2" r:id="rId5"/>
    <p:sldId id="291" r:id="rId6"/>
    <p:sldId id="295" r:id="rId7"/>
    <p:sldId id="296" r:id="rId8"/>
    <p:sldId id="323" r:id="rId9"/>
    <p:sldId id="261" r:id="rId10"/>
    <p:sldId id="292" r:id="rId11"/>
    <p:sldId id="271" r:id="rId12"/>
    <p:sldId id="273" r:id="rId13"/>
    <p:sldId id="304" r:id="rId14"/>
    <p:sldId id="258" r:id="rId15"/>
    <p:sldId id="293" r:id="rId16"/>
    <p:sldId id="277" r:id="rId17"/>
    <p:sldId id="276" r:id="rId18"/>
    <p:sldId id="278" r:id="rId19"/>
    <p:sldId id="307" r:id="rId20"/>
    <p:sldId id="279" r:id="rId21"/>
    <p:sldId id="308" r:id="rId22"/>
    <p:sldId id="280" r:id="rId23"/>
    <p:sldId id="282" r:id="rId24"/>
    <p:sldId id="281" r:id="rId25"/>
    <p:sldId id="321" r:id="rId26"/>
    <p:sldId id="284" r:id="rId27"/>
    <p:sldId id="310" r:id="rId28"/>
    <p:sldId id="285" r:id="rId29"/>
    <p:sldId id="289" r:id="rId30"/>
    <p:sldId id="283" r:id="rId31"/>
    <p:sldId id="311" r:id="rId32"/>
    <p:sldId id="313" r:id="rId33"/>
    <p:sldId id="312" r:id="rId34"/>
    <p:sldId id="286" r:id="rId35"/>
    <p:sldId id="309" r:id="rId36"/>
    <p:sldId id="287" r:id="rId37"/>
    <p:sldId id="314" r:id="rId38"/>
    <p:sldId id="315" r:id="rId39"/>
    <p:sldId id="316" r:id="rId40"/>
    <p:sldId id="317" r:id="rId41"/>
    <p:sldId id="320" r:id="rId42"/>
    <p:sldId id="322" r:id="rId43"/>
    <p:sldId id="301" r:id="rId44"/>
    <p:sldId id="302" r:id="rId45"/>
    <p:sldId id="303" r:id="rId46"/>
    <p:sldId id="31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" y="-20955"/>
            <a:ext cx="12283440" cy="6900545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ctrTitle"/>
          </p:nvPr>
        </p:nvSpPr>
        <p:spPr>
          <a:xfrm>
            <a:off x="1608455" y="742315"/>
            <a:ext cx="9160510" cy="238760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机器学习Python实践</a:t>
            </a:r>
            <a:endParaRPr lang="en-US" altLang="en-US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Subtitle 31"/>
          <p:cNvSpPr>
            <a:spLocks noGrp="1"/>
          </p:cNvSpPr>
          <p:nvPr>
            <p:ph type="subTitle" idx="1"/>
          </p:nvPr>
        </p:nvSpPr>
        <p:spPr>
          <a:xfrm>
            <a:off x="3381375" y="3619500"/>
            <a:ext cx="5348605" cy="192278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中山大学物理与天文学院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李霄栋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30000"/>
              </a:lnSpc>
            </a:pPr>
            <a:r>
              <a:rPr lang="en-US" altLang="en-US" sz="32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2019年秋季学期</a:t>
            </a:r>
            <a:endParaRPr lang="en-US" altLang="en-US" sz="32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83360" y="621728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800" b="1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https://github.com/xiaodongli1986/teaching_AI</a:t>
            </a:r>
            <a:endParaRPr lang="en-US" altLang="en-US" sz="2800" b="1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机器学习的需要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7750" cy="4700270"/>
          </a:xfrm>
        </p:spPr>
        <p:txBody>
          <a:bodyPr>
            <a:normAutofit fontScale="90000"/>
          </a:bodyPr>
          <a:p>
            <a:pPr>
              <a:lnSpc>
                <a:spcPct val="130000"/>
              </a:lnSpc>
            </a:pPr>
            <a:r>
              <a:rPr lang="en-US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人类第一次构思可编程计算机时，已经在思考计算机能否变得智能。</a:t>
            </a:r>
            <a:endParaRPr lang="en-US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在人工智能的早期，通过一系列形式化的数学规则来描述的问题迅速得到解决。</a:t>
            </a:r>
            <a:endParaRPr lang="en-US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而那些对人来说很容易执行、但很难形式化描述的任务（如，识别人们所说的话或图像中的脸），对人来说很简单，对计算机却构成巨大的挑战。</a:t>
            </a:r>
            <a:endParaRPr lang="en-US" alt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8475" y="2703830"/>
            <a:ext cx="3686810" cy="212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810260" y="4796155"/>
            <a:ext cx="110185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上述问题的解决方式可以用一系列</a:t>
            </a:r>
            <a:r>
              <a:rPr lang="en-US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形式化的数学规则</a:t>
            </a: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来描述。</a:t>
            </a:r>
            <a:endParaRPr lang="en-US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解决问题的方式为：人向计算机提供</a:t>
            </a:r>
            <a:r>
              <a:rPr lang="en-US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形式化 (explicit) 的算法或指令</a:t>
            </a: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，计算机按照人的指令工作。</a:t>
            </a:r>
            <a:endParaRPr lang="en-US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</a:t>
            </a:r>
            <a:r>
              <a:rPr lang="en-US" altLang="en-US" sz="20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抽象而形式化的任务</a:t>
            </a: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对人类而言是困难的脑力劳动，对计算机却是最容易的。</a:t>
            </a:r>
            <a:endParaRPr lang="en-US" altLang="en-US" sz="20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en-US" sz="20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这样的问题不需要机器学习就能很好地解决。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810260" y="609600"/>
            <a:ext cx="7833995" cy="3335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</a:pPr>
            <a:endParaRPr lang="en-US" altLang="en-US" sz="2400">
              <a:solidFill>
                <a:srgbClr val="FF0000"/>
              </a:solidFill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80000"/>
              </a:lnSpc>
            </a:pPr>
            <a:endParaRPr lang="en-US" altLang="en-US" sz="24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问题1：寻找 1,000,000 以内的所有质数。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问题2：在右边有向图中，寻找 v1 到其他顶点的最短路径。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问题3：进行一场国际象棋比赛。</a:t>
            </a:r>
            <a:endParaRPr lang="en-US" altLang="en-US" sz="2400" b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3795" y="731520"/>
            <a:ext cx="3054985" cy="2878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70" y="2847975"/>
            <a:ext cx="1830705" cy="183070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举例：形式化（explicit）的问题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730" y="1032510"/>
            <a:ext cx="6066790" cy="361823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799080" y="4972050"/>
            <a:ext cx="73005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/>
              <a:t>上世纪末，IBM公司的软件“深蓝”击败了俄罗斯国际象棋棋王卡斯帕罗夫，震惊世界。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问题：辨认右图中的猫和狗。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06133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问题的解决无法用形式化的规则来描述。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人们无法找到给出一个严格、万能的定义，向机算计说明，满足什么样特征的图片是猫或者狗。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（动物会处于不同的姿态；只有部分身体可见；具有不同的明亮光线；动物与背景混在一起；...）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举例：非形式化的问题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810260" y="609600"/>
            <a:ext cx="87788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en-US" sz="2400" b="1">
                <a:solidFill>
                  <a:srgbClr val="FF0000"/>
                </a:solidFill>
              </a:rPr>
              <a:t>	问题：辨认右图中的猫和狗。</a:t>
            </a:r>
            <a:endParaRPr lang="en-US" altLang="en-US" sz="2400" b="1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00000"/>
              </a:lnSpc>
            </a:pPr>
            <a:r>
              <a:rPr lang="en-US" altLang="en-US" sz="2400" b="1"/>
              <a:t>	</a:t>
            </a:r>
            <a:endParaRPr lang="en-US" altLang="en-US" sz="2400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4770" y="114300"/>
            <a:ext cx="1235710" cy="1043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1816735"/>
            <a:ext cx="2165350" cy="1626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15" y="36830"/>
            <a:ext cx="2273935" cy="170751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10260" y="3194050"/>
            <a:ext cx="11370310" cy="3338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这些问题对计算机很困难，但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人却可以凭借着自己在日常生活中获得的巨量知识，使用直觉轻而易举的解决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。解决过程中并</a:t>
            </a:r>
            <a:r>
              <a:rPr lang="en-US" altLang="en-US" sz="2400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不涉及到形式化的数学推理</a:t>
            </a:r>
            <a:r>
              <a:rPr lang="en-US" altLang="en-US" sz="2400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（你们辨认图片时，有没在大脑进行推理：因为**、**条件满足，所以推断，这是猫...）。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>
                <a:solidFill>
                  <a:srgbClr val="C00000"/>
                </a:solidFill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  <a:sym typeface="+mn-ea"/>
              </a:rPr>
              <a:t>计算机需要获得同样的知识才能表现出智能。</a:t>
            </a: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en-US" sz="2400" b="1"/>
              <a:t>把这些非形式化的知识传递给计算机，</a:t>
            </a:r>
            <a:r>
              <a:rPr lang="en-US" altLang="en-US" sz="2400"/>
              <a:t>是</a:t>
            </a:r>
            <a:r>
              <a:rPr lang="en-US" altLang="en-US" sz="2400" b="1"/>
              <a:t>机器学习</a:t>
            </a:r>
            <a:r>
              <a:rPr lang="en-US" altLang="en-US" sz="2400"/>
              <a:t>需要解决的问题。</a:t>
            </a:r>
            <a:endParaRPr lang="en-US" altLang="en-US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30" y="946785"/>
            <a:ext cx="2819400" cy="191008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举例：非形式化的问题</a:t>
            </a:r>
            <a:endParaRPr lang="en-US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举例：硬编码知识库遇到的困难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7329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一些人工智能项目力求将世界的知识用</a:t>
            </a:r>
            <a:r>
              <a:rPr lang="en-US" altLang="en-US" sz="2400" b="1">
                <a:sym typeface="+mn-ea"/>
              </a:rPr>
              <a:t>形式化的语言</a:t>
            </a:r>
            <a:r>
              <a:rPr lang="en-US" altLang="en-US" sz="2400">
                <a:sym typeface="+mn-ea"/>
              </a:rPr>
              <a:t>进行</a:t>
            </a:r>
            <a:r>
              <a:rPr lang="en-US" altLang="en-US" sz="2400" b="1">
                <a:sym typeface="+mn-ea"/>
              </a:rPr>
              <a:t>硬编码（hard-code）</a:t>
            </a:r>
            <a:r>
              <a:rPr lang="en-US" altLang="en-US" sz="2400">
                <a:sym typeface="+mn-ea"/>
              </a:rPr>
              <a:t>。计算机可以使用</a:t>
            </a:r>
            <a:r>
              <a:rPr lang="en-US" altLang="en-US" sz="2400" b="1">
                <a:sym typeface="+mn-ea"/>
              </a:rPr>
              <a:t>逻辑推理规则</a:t>
            </a:r>
            <a:r>
              <a:rPr lang="en-US" altLang="en-US" sz="2400">
                <a:sym typeface="+mn-ea"/>
              </a:rPr>
              <a:t>来自动地</a:t>
            </a:r>
            <a:r>
              <a:rPr lang="en-US" altLang="en-US" sz="2400" b="1">
                <a:sym typeface="+mn-ea"/>
              </a:rPr>
              <a:t>理解</a:t>
            </a:r>
            <a:r>
              <a:rPr lang="en-US" altLang="en-US" sz="2400">
                <a:sym typeface="+mn-ea"/>
              </a:rPr>
              <a:t>这些形式化语言中的声明。这就是众所周知的</a:t>
            </a:r>
            <a:r>
              <a:rPr lang="en-US" altLang="en-US" sz="2400" b="1">
                <a:sym typeface="+mn-ea"/>
              </a:rPr>
              <a:t>知识库</a:t>
            </a:r>
            <a:r>
              <a:rPr lang="en-US" altLang="en-US" sz="2400">
                <a:sym typeface="+mn-ea"/>
              </a:rPr>
              <a:t>（knowledge base）方法。</a:t>
            </a:r>
            <a:endParaRPr lang="en-US" altLang="en-US" sz="2400"/>
          </a:p>
          <a:p>
            <a:pPr>
              <a:lnSpc>
                <a:spcPct val="12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这其中最著名的项目是 Cyc (Lenat and Guha, 1989)。Cyc包括一个</a:t>
            </a:r>
            <a:r>
              <a:rPr lang="en-US" altLang="en-US" sz="2400" b="1">
                <a:sym typeface="+mn-ea"/>
              </a:rPr>
              <a:t>推断引擎</a:t>
            </a:r>
            <a:r>
              <a:rPr lang="en-US" altLang="en-US" sz="2400">
                <a:sym typeface="+mn-ea"/>
              </a:rPr>
              <a:t>和一个使用CycL语言描述的</a:t>
            </a:r>
            <a:r>
              <a:rPr lang="en-US" altLang="en-US" sz="2400" b="1">
                <a:sym typeface="+mn-ea"/>
              </a:rPr>
              <a:t>声明数据库</a:t>
            </a:r>
            <a:r>
              <a:rPr lang="en-US" altLang="en-US" sz="2400">
                <a:sym typeface="+mn-ea"/>
              </a:rPr>
              <a:t>，定义了320万条人类定义的断言，涉及30万个概念。这些声明是由人类监督者输入的。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7035" y="2221865"/>
            <a:ext cx="3620135" cy="2413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举例：</a:t>
            </a:r>
            <a:r>
              <a:rPr lang="en-US" altLang="en-US" sz="3200">
                <a:sym typeface="+mn-ea"/>
              </a:rPr>
              <a:t>硬编码知识库</a:t>
            </a:r>
            <a:r>
              <a:rPr lang="en-US" altLang="en-US" sz="3200"/>
              <a:t>遇到的困难</a:t>
            </a:r>
            <a:endParaRPr lang="en-US" altLang="en-US" sz="3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0" y="1933575"/>
            <a:ext cx="3399790" cy="34036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这是一个笨拙的过程。 Cyc 在很多问题的理解上出现问题。例如，Cyc不能理解一个关于“</a:t>
            </a:r>
            <a:r>
              <a:rPr lang="en-US" altLang="en-US" sz="2400" b="1">
                <a:sym typeface="+mn-ea"/>
              </a:rPr>
              <a:t>名为 Fred 的人在早上剃须</a:t>
            </a:r>
            <a:r>
              <a:rPr lang="en-US" altLang="en-US" sz="2400">
                <a:sym typeface="+mn-ea"/>
              </a:rPr>
              <a:t>”的故事。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Cyc 的推理引擎检测到故事中的不一致：它知道人体的构成不包含电器零件，但由于 Fred 正拿着一个电动剃须刀，它认为实体——“</a:t>
            </a:r>
            <a:r>
              <a:rPr lang="en-US" altLang="en-US" sz="2400" b="1">
                <a:sym typeface="+mn-ea"/>
              </a:rPr>
              <a:t>正在剃须的 Fred”含有电器零件。</a:t>
            </a:r>
            <a:endParaRPr lang="en-US" altLang="en-US" sz="2400" b="1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 b="1"/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因此，它产生了这样的疑问——</a:t>
            </a:r>
            <a:r>
              <a:rPr lang="en-US" altLang="en-US" sz="2400" b="1">
                <a:sym typeface="+mn-ea"/>
              </a:rPr>
              <a:t>Fred在刮胡子的时候是否仍然是一个人</a:t>
            </a:r>
            <a:r>
              <a:rPr lang="en-US" altLang="en-US" sz="2400">
                <a:sym typeface="+mn-ea"/>
              </a:rPr>
              <a:t>。</a:t>
            </a:r>
            <a:endParaRPr lang="en-US" altLang="en-US" sz="2400"/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机器学习的需要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endParaRPr lang="en-US" altLang="en-US" sz="2400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en-US" sz="2400">
                <a:sym typeface="+mn-ea"/>
              </a:rPr>
              <a:t>依靠硬编码的知识体系面临的困难表明，AI系统需要具备</a:t>
            </a:r>
            <a:r>
              <a:rPr lang="en-US" altLang="en-US" sz="2400" b="1">
                <a:solidFill>
                  <a:srgbClr val="C00000"/>
                </a:solidFill>
                <a:sym typeface="+mn-ea"/>
              </a:rPr>
              <a:t>自己获取知识的能力</a:t>
            </a:r>
            <a:r>
              <a:rPr lang="en-US" altLang="en-US" sz="2400">
                <a:solidFill>
                  <a:srgbClr val="C00000"/>
                </a:solidFill>
                <a:sym typeface="+mn-ea"/>
              </a:rPr>
              <a:t>，</a:t>
            </a:r>
            <a:r>
              <a:rPr lang="en-US" altLang="en-US" sz="2400">
                <a:sym typeface="+mn-ea"/>
              </a:rPr>
              <a:t>即</a:t>
            </a:r>
            <a:r>
              <a:rPr lang="en-US" altLang="en-US" sz="2400" b="1">
                <a:sym typeface="+mn-ea"/>
              </a:rPr>
              <a:t>从原始数据中提取模式</a:t>
            </a:r>
            <a:r>
              <a:rPr lang="en-US" altLang="en-US" sz="2400">
                <a:sym typeface="+mn-ea"/>
              </a:rPr>
              <a:t>的能力。</a:t>
            </a:r>
            <a:endParaRPr lang="en-US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 b="1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en-US" sz="2400">
                <a:sym typeface="+mn-ea"/>
              </a:rPr>
              <a:t>这种能力称为</a:t>
            </a:r>
            <a:r>
              <a:rPr lang="en-US" altLang="en-US" sz="2400" b="1">
                <a:sym typeface="+mn-ea"/>
              </a:rPr>
              <a:t>机器学习</a:t>
            </a:r>
            <a:r>
              <a:rPr lang="en-US" altLang="en-US" sz="2400">
                <a:sym typeface="+mn-ea"/>
              </a:rPr>
              <a:t>（machine learning）。引入机器学习使计算机能够解决</a:t>
            </a:r>
            <a:r>
              <a:rPr lang="en-US" altLang="en-US" sz="2400" b="1">
                <a:sym typeface="+mn-ea"/>
              </a:rPr>
              <a:t>涉及现实世界知识的问题</a:t>
            </a:r>
            <a:r>
              <a:rPr lang="en-US" altLang="en-US" sz="2400">
                <a:sym typeface="+mn-ea"/>
              </a:rPr>
              <a:t>，并能做出</a:t>
            </a:r>
            <a:r>
              <a:rPr lang="en-US" altLang="en-US" sz="2400" b="1">
                <a:sym typeface="+mn-ea"/>
              </a:rPr>
              <a:t>看似主观的决策</a:t>
            </a:r>
            <a:r>
              <a:rPr lang="en-US" altLang="en-US" sz="2400">
                <a:sym typeface="+mn-ea"/>
              </a:rPr>
              <a:t>（如，决定是否进行剖腹产；区分垃圾邮件和合法电子邮件）。</a:t>
            </a:r>
            <a:endParaRPr lang="en-US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5625" y="1891665"/>
            <a:ext cx="3495675" cy="307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机器学习的定义 (from wiki)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(ML) is the scientific study of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algorithms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statistical models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that computer systems use to perform a specific task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without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using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 instructions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, relying on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patterns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 and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inference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instead. 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Machine learning algorithms build a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mathematical model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based on sample data, known as "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training data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", in order to make predictions or decisions without being </a:t>
            </a:r>
            <a:r>
              <a:rPr lang="en-US" b="1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explicitly programmed </a:t>
            </a:r>
            <a:r>
              <a:rPr lang="en-US">
                <a:latin typeface="Abyssinica SIL" panose="02000603020000020004" charset="0"/>
                <a:ea typeface="Asana Math" panose="02000603000000000000" charset="0"/>
                <a:cs typeface="Abyssinica SIL" panose="02000603020000020004" charset="0"/>
              </a:rPr>
              <a:t>to perform the task.</a:t>
            </a:r>
            <a:endParaRPr lang="en-US">
              <a:latin typeface="Abyssinica SIL" panose="02000603020000020004" charset="0"/>
              <a:ea typeface="Asana Math" panose="02000603000000000000" charset="0"/>
              <a:cs typeface="Abyssinica SIL" panose="0200060302000002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表示/特征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机器学习算法的性能很大程度上依赖于给定数据的</a:t>
            </a:r>
            <a:r>
              <a:rPr lang="en-US" altLang="en-US" sz="2400" b="1">
                <a:sym typeface="+mn-ea"/>
              </a:rPr>
              <a:t>表示（representation）/ 特征（feature）</a:t>
            </a:r>
            <a:r>
              <a:rPr lang="en-US" altLang="en-US" sz="2400">
                <a:sym typeface="+mn-ea"/>
              </a:rPr>
              <a:t>。很多任务通过以下方式解决：先提取一个合适的</a:t>
            </a:r>
            <a:r>
              <a:rPr lang="en-US" altLang="en-US" sz="2400" b="1">
                <a:sym typeface="+mn-ea"/>
              </a:rPr>
              <a:t>特征集</a:t>
            </a:r>
            <a:r>
              <a:rPr lang="en-US" altLang="en-US" sz="2400">
                <a:sym typeface="+mn-ea"/>
              </a:rPr>
              <a:t>，然后将这些特征提供给算法。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例如，对于研究生导师选取学生的任务来说，一个有用的</a:t>
            </a:r>
            <a:r>
              <a:rPr lang="en-US" altLang="en-US" sz="2400" b="1">
                <a:sym typeface="+mn-ea"/>
              </a:rPr>
              <a:t>特征</a:t>
            </a:r>
            <a:r>
              <a:rPr lang="en-US" altLang="en-US" sz="2400">
                <a:sym typeface="+mn-ea"/>
              </a:rPr>
              <a:t>是其学习成绩。这个特征对判断该学生是学霸还是学渣提供了有力线索。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对于</a:t>
            </a:r>
            <a:r>
              <a:rPr lang="en-US" altLang="en-US" sz="2400" b="1">
                <a:sym typeface="+mn-ea"/>
              </a:rPr>
              <a:t>简单的问题</a:t>
            </a:r>
            <a:r>
              <a:rPr lang="en-US" altLang="en-US" sz="2400">
                <a:sym typeface="+mn-ea"/>
              </a:rPr>
              <a:t>，数据的特征集完全可以由</a:t>
            </a:r>
            <a:r>
              <a:rPr lang="en-US" altLang="en-US" sz="2400" b="1">
                <a:sym typeface="+mn-ea"/>
              </a:rPr>
              <a:t>人工准备</a:t>
            </a:r>
            <a:r>
              <a:rPr lang="en-US" altLang="en-US" sz="2400">
                <a:sym typeface="+mn-ea"/>
              </a:rPr>
              <a:t>好并输入给机器学习算法。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30449"/>
          <a:stretch>
            <a:fillRect/>
          </a:stretch>
        </p:blipFill>
        <p:spPr>
          <a:xfrm>
            <a:off x="8530590" y="2010410"/>
            <a:ext cx="2854960" cy="19856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960361" y="3996055"/>
            <a:ext cx="3995420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sz="2000">
                <a:sym typeface="+mn-ea"/>
              </a:rPr>
              <a:t>通过</a:t>
            </a:r>
            <a:r>
              <a:rPr lang="en-US" altLang="en-US" sz="2000" b="1">
                <a:sym typeface="+mn-ea"/>
              </a:rPr>
              <a:t>眼神</a:t>
            </a:r>
            <a:r>
              <a:rPr lang="en-US" altLang="en-US" sz="2000">
                <a:sym typeface="+mn-ea"/>
              </a:rPr>
              <a:t>这个</a:t>
            </a:r>
            <a:r>
              <a:rPr lang="en-US" altLang="en-US" sz="2000" b="1">
                <a:sym typeface="+mn-ea"/>
              </a:rPr>
              <a:t>特征</a:t>
            </a:r>
            <a:r>
              <a:rPr lang="en-US" altLang="en-US" sz="2000">
                <a:sym typeface="+mn-ea"/>
              </a:rPr>
              <a:t>，我很容易知道</a:t>
            </a:r>
            <a:endParaRPr lang="en-US" altLang="en-US" sz="2000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sz="2000">
                <a:sym typeface="+mn-ea"/>
              </a:rPr>
              <a:t>你们现在有没认真听课</a:t>
            </a:r>
            <a:endParaRPr lang="en-US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课程宗旨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低门槛，快速入门（理工科福利课）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强调 概念的理解+动手实践（实用主义，拿来主义，专门搞事情）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不强调算法底层实现</a:t>
            </a:r>
            <a:r>
              <a:rPr lang="en-US" altLang="en-US">
                <a:sym typeface="+mn-ea"/>
              </a:rPr>
              <a:t>（想当砖家的可以走了）</a:t>
            </a:r>
            <a:endParaRPr lang="en-US" altLang="en-US"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rcRect b="21813"/>
          <a:stretch>
            <a:fillRect/>
          </a:stretch>
        </p:blipFill>
        <p:spPr>
          <a:xfrm>
            <a:off x="9085580" y="4295140"/>
            <a:ext cx="1898015" cy="148399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075295" y="5883275"/>
            <a:ext cx="3917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学点撩汉技巧搞定那个帅哥。</a:t>
            </a:r>
            <a:endParaRPr lang="en-US" altLang="en-US" sz="2000" b="1">
              <a:solidFill>
                <a:srgbClr val="C00000"/>
              </a:solidFill>
            </a:endParaRPr>
          </a:p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还没想成为这方面理论砖家。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20" y="596900"/>
            <a:ext cx="327152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最简单的机器学习：线性回归</a:t>
            </a:r>
            <a:endParaRPr lang="en-US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1757680"/>
            <a:ext cx="5960745" cy="37611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68045" y="5644515"/>
            <a:ext cx="806640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</a:pPr>
            <a:r>
              <a:rPr lang="en-US" altLang="en-US" sz="2400"/>
              <a:t>基于已有的数据，机器建立起线性的模型，</a:t>
            </a:r>
            <a:endParaRPr lang="en-US" altLang="en-US" sz="2400"/>
          </a:p>
          <a:p>
            <a:pPr algn="ctr">
              <a:lnSpc>
                <a:spcPct val="120000"/>
              </a:lnSpc>
            </a:pPr>
            <a:r>
              <a:rPr lang="en-US" altLang="en-US" sz="2400"/>
              <a:t>对新的数据点作出预测</a:t>
            </a:r>
            <a:endParaRPr lang="en-US" alt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2976245" y="1219200"/>
            <a:ext cx="3850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b="1">
                <a:sym typeface="+mn-ea"/>
              </a:rPr>
              <a:t>某公司产品的广告费与销售额关系图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8658225" y="539051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922010" y="5215255"/>
            <a:ext cx="2607945" cy="29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881620" y="38227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solidFill>
                  <a:srgbClr val="0070C0"/>
                </a:solidFill>
              </a:rPr>
              <a:t>从特征映射到结果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307580" y="953770"/>
            <a:ext cx="826770" cy="1176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44931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机器学习旧数据，</a:t>
            </a:r>
            <a:endParaRPr lang="en-US" altLang="en-US" sz="2400" b="1">
              <a:solidFill>
                <a:srgbClr val="FFC000"/>
              </a:solidFill>
            </a:endParaRPr>
          </a:p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建立模型，预测新数据</a:t>
            </a:r>
            <a:endParaRPr lang="en-US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52995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00B050"/>
                </a:solidFill>
              </a:rPr>
              <a:t>基于的特征十分简单，</a:t>
            </a:r>
            <a:endParaRPr lang="en-US" altLang="en-US" sz="2400" b="1">
              <a:solidFill>
                <a:srgbClr val="00B050"/>
              </a:solidFill>
            </a:endParaRPr>
          </a:p>
          <a:p>
            <a:pPr algn="ctr"/>
            <a:r>
              <a:rPr lang="en-US" altLang="en-US" sz="2400" b="1">
                <a:solidFill>
                  <a:srgbClr val="00B050"/>
                </a:solidFill>
              </a:rPr>
              <a:t>可以由人工准备</a:t>
            </a:r>
            <a:endParaRPr lang="en-US" altLang="en-US" sz="2400" b="1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401368" y="3932555"/>
            <a:ext cx="35426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7030A0"/>
                </a:solidFill>
              </a:rPr>
              <a:t>建立的模型也十分简单，</a:t>
            </a:r>
            <a:endParaRPr lang="en-US" altLang="en-US" sz="2400" b="1">
              <a:solidFill>
                <a:srgbClr val="7030A0"/>
              </a:solidFill>
            </a:endParaRPr>
          </a:p>
          <a:p>
            <a:pPr algn="ctr"/>
            <a:r>
              <a:rPr lang="en-US" altLang="en-US" sz="2400" b="1">
                <a:solidFill>
                  <a:srgbClr val="7030A0"/>
                </a:solidFill>
              </a:rPr>
              <a:t>可以由人工定义好</a:t>
            </a:r>
            <a:endParaRPr lang="en-US" altLang="en-US" sz="2400" b="1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特征学习的困难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7900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例如，我们编写一个程序来监测照片中的车。我们可能会想用轮子的存在与否来作为一个特征。但是我们难以准确地根据像素值来描述轮子：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55">
                <a:sym typeface="+mn-ea"/>
              </a:rPr>
              <a:t>车轮的图像会因场景而异，如落在车轮上的阴影、太阳照亮的车轮的金属零件、汽车挡泥板对车轮的遮挡等。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从原始数据提取出如此高层次、抽象的特征是非常困难的。如此复杂的特征设计需要耗费大量人工、时间和精力，甚至花费整个研究团队几十年时间。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 b="1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sz="2400">
                <a:sym typeface="+mn-ea"/>
              </a:rPr>
              <a:t>解决这个问题的途径是</a:t>
            </a:r>
            <a:r>
              <a:rPr lang="en-US" sz="2400" b="1">
                <a:sym typeface="+mn-ea"/>
              </a:rPr>
              <a:t>使用机器学习来挖掘特征本身</a:t>
            </a:r>
            <a:r>
              <a:rPr lang="en-US" sz="2400">
                <a:sym typeface="+mn-ea"/>
              </a:rPr>
              <a:t>——这催生了</a:t>
            </a:r>
            <a:r>
              <a:rPr lang="en-US" sz="2400" b="1">
                <a:sym typeface="+mn-ea"/>
              </a:rPr>
              <a:t>深度学习</a:t>
            </a:r>
            <a:r>
              <a:rPr lang="en-US" sz="2400">
                <a:sym typeface="+mn-ea"/>
              </a:rPr>
              <a:t>（deep learning）</a:t>
            </a:r>
            <a:r>
              <a:rPr lang="en-US" altLang="en-US" sz="2400">
                <a:sym typeface="+mn-ea"/>
              </a:rPr>
              <a:t>。</a:t>
            </a: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0" y="962660"/>
            <a:ext cx="3590925" cy="2315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75" y="3653155"/>
            <a:ext cx="3630295" cy="241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深度学习：特征的特征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17690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 b="1">
                <a:sym typeface="+mn-ea"/>
              </a:rPr>
              <a:t>深度学习（deep learning）</a:t>
            </a:r>
            <a:r>
              <a:rPr lang="en-US" sz="2400" b="1">
                <a:sym typeface="+mn-ea"/>
              </a:rPr>
              <a:t>通过其他较简单的特征来表达复杂特征</a:t>
            </a:r>
            <a:r>
              <a:rPr lang="en-US" sz="2400">
                <a:sym typeface="+mn-ea"/>
              </a:rPr>
              <a:t>，解决了特征学习中的核心问题。</a:t>
            </a:r>
            <a:endParaRPr 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深度学习让计算机通过较简单的概念构建复杂的概念。其典型例子是</a:t>
            </a:r>
            <a:r>
              <a:rPr lang="en-US" altLang="en-US" sz="2400" b="1">
                <a:sym typeface="+mn-ea"/>
              </a:rPr>
              <a:t>神经网络（neural network）</a:t>
            </a:r>
            <a:r>
              <a:rPr lang="en-US" altLang="en-US" sz="2400">
                <a:sym typeface="+mn-ea"/>
              </a:rPr>
              <a:t>或</a:t>
            </a:r>
            <a:r>
              <a:rPr lang="en-US" altLang="en-US" sz="2400" b="1">
                <a:sym typeface="+mn-ea"/>
              </a:rPr>
              <a:t>多层感知机（multilayer perceptron, MLP）</a:t>
            </a:r>
            <a:r>
              <a:rPr lang="en-US" altLang="en-US" sz="2400">
                <a:sym typeface="+mn-ea"/>
              </a:rPr>
              <a:t>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数学上说，</a:t>
            </a:r>
            <a:r>
              <a:rPr lang="en-US" altLang="en-US" sz="2400" b="1">
                <a:sym typeface="+mn-ea"/>
              </a:rPr>
              <a:t>多层感知机是将一组输入值映射到输出值的复杂数学函数。</a:t>
            </a:r>
            <a:r>
              <a:rPr lang="en-US" altLang="en-US" sz="2400">
                <a:sym typeface="+mn-ea"/>
              </a:rPr>
              <a:t>该函数由许多较简单的函数复合而成，往往具有分层的函数复合结构。</a:t>
            </a: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8845" y="1800860"/>
            <a:ext cx="5088255" cy="381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深度学习示例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43205" y="1366520"/>
            <a:ext cx="6541770" cy="536511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6983730" y="324485"/>
            <a:ext cx="477266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2000">
                <a:sym typeface="+mn-ea"/>
              </a:rPr>
              <a:t>左图：深度学习系统通过组合较简单的概念（例如，折线、角、轮廓）来表示图像中人的概念：</a:t>
            </a:r>
            <a:endParaRPr lang="en-US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000">
                <a:sym typeface="+mn-ea"/>
              </a:rPr>
              <a:t>直接输入的特征为最简单的像素。这些被成为</a:t>
            </a:r>
            <a:r>
              <a:rPr lang="en-US" altLang="en-US" sz="2000" b="1">
                <a:sym typeface="+mn-ea"/>
              </a:rPr>
              <a:t>可见层（visible layer）</a:t>
            </a:r>
            <a:r>
              <a:rPr lang="en-US" altLang="en-US" sz="2000">
                <a:sym typeface="+mn-ea"/>
              </a:rPr>
              <a:t>，包含我们直接观察到的变量。</a:t>
            </a:r>
            <a:endParaRPr lang="en-US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000">
                <a:sym typeface="+mn-ea"/>
              </a:rPr>
              <a:t>深度学习从图像中提取出越来越多具有抽象特征，构成一个或多个</a:t>
            </a:r>
            <a:r>
              <a:rPr lang="en-US" altLang="en-US" sz="2000" b="1">
                <a:sym typeface="+mn-ea"/>
              </a:rPr>
              <a:t>隐藏层（hidden layer）</a:t>
            </a:r>
            <a:r>
              <a:rPr lang="en-US" altLang="en-US" sz="2000">
                <a:sym typeface="+mn-ea"/>
              </a:rPr>
              <a:t>。它们的值不在原始数据中给出。</a:t>
            </a:r>
            <a:endParaRPr lang="en-US" altLang="en-US" sz="20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000">
                <a:sym typeface="+mn-ea"/>
              </a:rPr>
              <a:t>第1层可以轻易地通过比较相邻像素的亮度识别边缘。第2层可以容易地将边缘识别为角和轮廓。第3层通过组合角和轮廓，检测出整体的物体。</a:t>
            </a:r>
            <a:endParaRPr lang="en-US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深度学习示例</a:t>
            </a:r>
            <a:endParaRPr lang="en-US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9597" r="12493"/>
          <a:stretch>
            <a:fillRect/>
          </a:stretch>
        </p:blipFill>
        <p:spPr>
          <a:xfrm>
            <a:off x="237490" y="1366520"/>
            <a:ext cx="6541770" cy="53651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365365" y="5901690"/>
            <a:ext cx="1710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可见的</a:t>
            </a:r>
            <a:endParaRPr lang="en-US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590030" y="2129790"/>
            <a:ext cx="1710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不可见的</a:t>
            </a:r>
            <a:endParaRPr lang="en-US" altLang="en-US" sz="2400" b="1">
              <a:solidFill>
                <a:srgbClr val="0070C0"/>
              </a:solidFill>
            </a:endParaRPr>
          </a:p>
          <a:p>
            <a:pPr algn="ctr"/>
            <a:r>
              <a:rPr lang="en-US" altLang="en-US" sz="2400" b="1">
                <a:solidFill>
                  <a:srgbClr val="0070C0"/>
                </a:solidFill>
              </a:rPr>
              <a:t>特征、表示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729730" y="3096260"/>
            <a:ext cx="506730" cy="8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6818630" y="3282315"/>
            <a:ext cx="465455" cy="1909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019925" y="11430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solidFill>
                  <a:srgbClr val="0070C0"/>
                </a:solidFill>
              </a:rPr>
              <a:t>从特征映射到结果</a:t>
            </a:r>
            <a:endParaRPr lang="en-US" altLang="en-US" sz="2400" b="1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590030" y="674370"/>
            <a:ext cx="694055" cy="873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8597900" y="18548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机器学习旧数据，</a:t>
            </a:r>
            <a:endParaRPr lang="en-US" altLang="en-US" sz="2400" b="1">
              <a:solidFill>
                <a:srgbClr val="FFC000"/>
              </a:solidFill>
            </a:endParaRPr>
          </a:p>
          <a:p>
            <a:pPr algn="ctr"/>
            <a:r>
              <a:rPr lang="en-US" altLang="en-US" sz="2400" b="1">
                <a:solidFill>
                  <a:srgbClr val="FFC000"/>
                </a:solidFill>
              </a:rPr>
              <a:t>建立模型，预测新数据</a:t>
            </a:r>
            <a:endParaRPr lang="en-US" altLang="en-US" sz="2400" b="1">
              <a:solidFill>
                <a:srgbClr val="FFC000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678545" y="2959735"/>
            <a:ext cx="323723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400" b="1" u="sng">
                <a:solidFill>
                  <a:srgbClr val="00B050"/>
                </a:solidFill>
              </a:rPr>
              <a:t>隐藏的</a:t>
            </a:r>
            <a:r>
              <a:rPr lang="en-US" altLang="en-US" sz="2400" b="1" u="sng">
                <a:solidFill>
                  <a:srgbClr val="00B050"/>
                </a:solidFill>
              </a:rPr>
              <a:t>特征十分复杂，</a:t>
            </a:r>
            <a:endParaRPr lang="en-US" altLang="en-US" sz="2400" b="1" u="sng">
              <a:solidFill>
                <a:srgbClr val="00B050"/>
              </a:solidFill>
            </a:endParaRPr>
          </a:p>
          <a:p>
            <a:pPr algn="ctr"/>
            <a:r>
              <a:rPr lang="en-US" altLang="en-US" sz="2400" b="1" u="sng">
                <a:solidFill>
                  <a:srgbClr val="00B050"/>
                </a:solidFill>
              </a:rPr>
              <a:t>难以由人工准备</a:t>
            </a:r>
            <a:endParaRPr lang="en-US" altLang="en-US" sz="2400" b="1" u="sng">
              <a:solidFill>
                <a:srgbClr val="00B050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549958" y="3932555"/>
            <a:ext cx="354266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建立的模型也十分复杂，</a:t>
            </a:r>
            <a:endParaRPr lang="en-US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无法由人工定义好，</a:t>
            </a:r>
            <a:endParaRPr lang="en-US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甚至在建立好之后，</a:t>
            </a:r>
            <a:endParaRPr lang="en-US" altLang="en-US" sz="2400" b="1" u="sng">
              <a:solidFill>
                <a:srgbClr val="7030A0"/>
              </a:solidFill>
            </a:endParaRPr>
          </a:p>
          <a:p>
            <a:pPr algn="ctr"/>
            <a:r>
              <a:rPr lang="en-US" altLang="en-US" sz="2400" b="1" u="sng">
                <a:solidFill>
                  <a:srgbClr val="7030A0"/>
                </a:solidFill>
              </a:rPr>
              <a:t>人工也无法理解</a:t>
            </a:r>
            <a:endParaRPr lang="en-US" altLang="en-US" sz="2400" b="1" u="sng">
              <a:solidFill>
                <a:srgbClr val="7030A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683375" y="6356985"/>
            <a:ext cx="593725" cy="69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2" grpId="0"/>
      <p:bldP spid="2" grpId="1"/>
      <p:bldP spid="13" grpId="0"/>
      <p:bldP spid="13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020" y="389255"/>
            <a:ext cx="7457440" cy="6302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405130" y="767715"/>
            <a:ext cx="542417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>
                <a:sym typeface="+mn-ea"/>
              </a:rPr>
              <a:t>外圈到里圈，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0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>
                <a:sym typeface="+mn-ea"/>
              </a:rPr>
              <a:t>人工智能（例如：</a:t>
            </a:r>
            <a:r>
              <a:rPr lang="en-US" altLang="en-US" b="1">
                <a:sym typeface="+mn-ea"/>
              </a:rPr>
              <a:t>知识库硬编码</a:t>
            </a:r>
            <a:r>
              <a:rPr lang="en-US" altLang="en-US">
                <a:sym typeface="+mn-ea"/>
              </a:rPr>
              <a:t>）</a:t>
            </a:r>
            <a:endParaRPr lang="en-US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>
                <a:sym typeface="+mn-ea"/>
              </a:rPr>
              <a:t>机器学习（例如：</a:t>
            </a:r>
            <a:r>
              <a:rPr lang="en-US" altLang="en-US" b="1">
                <a:sym typeface="+mn-ea"/>
              </a:rPr>
              <a:t>逻辑回归</a:t>
            </a:r>
            <a:r>
              <a:rPr lang="en-US" altLang="en-US">
                <a:sym typeface="+mn-ea"/>
              </a:rPr>
              <a:t>）</a:t>
            </a:r>
            <a:endParaRPr lang="en-US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>
                <a:sym typeface="+mn-ea"/>
              </a:rPr>
              <a:t>表示学习（例如：浅层的</a:t>
            </a:r>
            <a:r>
              <a:rPr lang="en-US" altLang="en-US" b="1">
                <a:sym typeface="+mn-ea"/>
              </a:rPr>
              <a:t>自编码器</a:t>
            </a:r>
            <a:r>
              <a:rPr lang="en-US" altLang="en-US">
                <a:sym typeface="+mn-ea"/>
              </a:rPr>
              <a:t>（自编码指算法能将输入数据转换成不同的表示。自编码器通常也通过神经网络实现））</a:t>
            </a:r>
            <a:endParaRPr lang="en-US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>
                <a:sym typeface="+mn-ea"/>
              </a:rPr>
              <a:t>深度学习（例如：</a:t>
            </a:r>
            <a:r>
              <a:rPr lang="en-US" altLang="en-US" b="1">
                <a:sym typeface="+mn-ea"/>
              </a:rPr>
              <a:t>多层感知机</a:t>
            </a:r>
            <a:r>
              <a:rPr lang="en-US" altLang="en-US">
                <a:sym typeface="+mn-ea"/>
              </a:rPr>
              <a:t>）</a:t>
            </a:r>
            <a:endParaRPr lang="en-US" altLang="en-US" sz="1600">
              <a:sym typeface="+mn-ea"/>
            </a:endParaRPr>
          </a:p>
          <a:p>
            <a:pPr lvl="1">
              <a:lnSpc>
                <a:spcPct val="120000"/>
              </a:lnSpc>
            </a:pPr>
            <a:endParaRPr lang="en-US" altLang="en-US" sz="16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270510"/>
            <a:ext cx="11202670" cy="631698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20285" y="500380"/>
            <a:ext cx="2399030" cy="5913755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683375" y="270510"/>
            <a:ext cx="1964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ang="5400000" scaled="0"/>
                </a:gradFill>
              </a:rPr>
              <a:t>本课程内容</a:t>
            </a:r>
            <a:endParaRPr lang="en-US" altLang="en-US" sz="28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6" r="10631"/>
          <a:stretch>
            <a:fillRect/>
          </a:stretch>
        </p:blipFill>
        <p:spPr>
          <a:xfrm>
            <a:off x="7154545" y="467995"/>
            <a:ext cx="3992880" cy="5921375"/>
          </a:xfrm>
          <a:prstGeom prst="rect">
            <a:avLst/>
          </a:prstGeom>
        </p:spPr>
      </p:pic>
      <p:sp>
        <p:nvSpPr>
          <p:cNvPr id="6" name="Content Placeholder 6"/>
          <p:cNvSpPr>
            <a:spLocks noGrp="1"/>
          </p:cNvSpPr>
          <p:nvPr/>
        </p:nvSpPr>
        <p:spPr>
          <a:xfrm>
            <a:off x="92075" y="471170"/>
            <a:ext cx="6102350" cy="5546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2400">
                <a:sym typeface="+mn-ea"/>
              </a:rPr>
              <a:t>从左到右，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400">
                <a:sym typeface="+mn-ea"/>
              </a:rPr>
              <a:t>基于形式化规则的系统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>
                <a:sym typeface="+mn-ea"/>
              </a:rPr>
              <a:t>输入 -&gt; 手工设计的程序 -&gt; 输出</a:t>
            </a: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400">
                <a:sym typeface="+mn-ea"/>
              </a:rPr>
              <a:t>经典机器学习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>
                <a:sym typeface="+mn-ea"/>
              </a:rPr>
              <a:t>输入 -&gt; 手工设计的特征 -&gt; 从特征映射 -&gt;  映射到输出</a:t>
            </a: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400">
                <a:sym typeface="+mn-ea"/>
              </a:rPr>
              <a:t>表示学习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>
                <a:sym typeface="+mn-ea"/>
              </a:rPr>
              <a:t>输入 -&gt; 机器自己生成特征 -&gt; 从特征映射 -&gt; 映射到输出</a:t>
            </a:r>
            <a:endParaRPr lang="en-US" altLang="en-US" sz="1800"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en-US" sz="2400">
                <a:sym typeface="+mn-ea"/>
              </a:rPr>
              <a:t>深度学习</a:t>
            </a:r>
            <a:endParaRPr lang="en-US" altLang="en-US" sz="24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>
                <a:sym typeface="+mn-ea"/>
              </a:rPr>
              <a:t>输入 -&gt; 机器提取简单特征 -&gt; 组合为更加抽象特征 -&gt; 从特征映射 -&gt; 映射到输出</a:t>
            </a:r>
            <a:endParaRPr lang="en-US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本课程内容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sklearn） 人工智能基本概念与常用术语，各种相对简单的算法（knn，线性算法，支持向量机，决策树，朴素贝叶斯，随机森林，主成分分析，简单全连接神经网络，...）</a:t>
            </a:r>
            <a:r>
              <a:rPr lang="en-US" altLang="en-US" sz="2400" b="1">
                <a:solidFill>
                  <a:srgbClr val="FF0000"/>
                </a:solidFill>
              </a:rPr>
              <a:t>（属于 经典机器学习）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较复杂的架构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，实现深度学习（最后3-4周）</a:t>
            </a:r>
            <a:r>
              <a:rPr lang="en-US" altLang="en-US" sz="2400" b="1">
                <a:solidFill>
                  <a:srgbClr val="FF0000"/>
                </a:solidFill>
                <a:sym typeface="+mn-ea"/>
              </a:rPr>
              <a:t>（属于 深度学习）</a:t>
            </a:r>
            <a:endParaRPr lang="en-US" altLang="en-US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人工智能的发展历史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10274300" cy="5546090"/>
          </a:xfrm>
        </p:spPr>
        <p:txBody>
          <a:bodyPr>
            <a:noAutofit/>
          </a:bodyPr>
          <a:p>
            <a:pPr>
              <a:lnSpc>
                <a:spcPct val="17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en-US">
                <a:sym typeface="+mn-ea"/>
              </a:rPr>
              <a:t>迄今为止深度学习已经经历了3次发展浪潮：</a:t>
            </a:r>
            <a:endParaRPr lang="en-US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en-US">
                <a:sym typeface="+mn-ea"/>
              </a:rPr>
              <a:t>上世纪40-60年代，深度学习的雏形出现在控制论（cybernetics）；</a:t>
            </a:r>
            <a:endParaRPr lang="en-US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en-US">
                <a:sym typeface="+mn-ea"/>
              </a:rPr>
              <a:t>80-90年代，深度学习表现为</a:t>
            </a:r>
            <a:r>
              <a:rPr lang="en-US" altLang="en-US" b="1">
                <a:sym typeface="+mn-ea"/>
              </a:rPr>
              <a:t>联结主义（connectionism）</a:t>
            </a:r>
            <a:r>
              <a:rPr lang="en-US" altLang="en-US">
                <a:sym typeface="+mn-ea"/>
              </a:rPr>
              <a:t>；</a:t>
            </a:r>
            <a:endParaRPr lang="en-US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en-US">
                <a:sym typeface="+mn-ea"/>
              </a:rPr>
              <a:t>2006年，才真正以深度学习之名复兴。</a:t>
            </a:r>
            <a:endParaRPr lang="en-US" altLang="en-US" sz="2000">
              <a:sym typeface="+mn-ea"/>
            </a:endParaRPr>
          </a:p>
          <a:p>
            <a:pPr>
              <a:lnSpc>
                <a:spcPct val="17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70000"/>
              </a:lnSpc>
            </a:pP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本课程内容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US" altLang="en-US" sz="2400">
                <a:sym typeface="+mn-ea"/>
              </a:rPr>
              <a:t> </a:t>
            </a:r>
            <a:r>
              <a:rPr lang="en-US" altLang="en-US" sz="2400"/>
              <a:t>Python 语言与常用库（1-3周）</a:t>
            </a:r>
            <a:endParaRPr lang="en-US" altLang="en-US" sz="2400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sklearn库） 人工智能基本概念与常用术语；</a:t>
            </a:r>
            <a:r>
              <a:rPr lang="en-US" altLang="en-US" sz="2395"/>
              <a:t>经典机器学习算法（knn，线性算法，支持向量机，决策树，朴素贝叶斯，随机森林，主成分分析，简单全连接神经网络，...）</a:t>
            </a:r>
            <a:endParaRPr lang="en-US" altLang="en-US" sz="2395"/>
          </a:p>
          <a:p>
            <a:pPr>
              <a:lnSpc>
                <a:spcPct val="150000"/>
              </a:lnSpc>
            </a:pPr>
            <a:endParaRPr lang="en-US" altLang="en-US" sz="2400"/>
          </a:p>
          <a:p>
            <a:pPr>
              <a:lnSpc>
                <a:spcPct val="150000"/>
              </a:lnSpc>
            </a:pPr>
            <a:r>
              <a:rPr lang="en-US" altLang="en-US" sz="2400"/>
              <a:t>（基于 tensorflow+keras） 深度学习</a:t>
            </a:r>
            <a:r>
              <a:rPr lang="en-US" altLang="en-US" sz="2400">
                <a:sym typeface="+mn-ea"/>
              </a:rPr>
              <a:t>（卷积神经网络，循环神经网络）</a:t>
            </a:r>
            <a:r>
              <a:rPr lang="en-US" altLang="en-US" sz="2400"/>
              <a:t>（最后3-4周）</a:t>
            </a:r>
            <a:endParaRPr lang="en-US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1"/>
          <a:srcRect b="23416"/>
          <a:stretch>
            <a:fillRect/>
          </a:stretch>
        </p:blipFill>
        <p:spPr>
          <a:xfrm>
            <a:off x="7803515" y="78740"/>
            <a:ext cx="2755265" cy="2110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804150" y="2188845"/>
            <a:ext cx="2754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b="1">
                <a:solidFill>
                  <a:srgbClr val="C00000"/>
                </a:solidFill>
              </a:rPr>
              <a:t>混完这学期，我也是会机器学习的人了。</a:t>
            </a:r>
            <a:endParaRPr lang="en-US" altLang="en-US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2822575" y="4719955"/>
            <a:ext cx="730059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400"/>
              <a:t>2017年</a:t>
            </a:r>
            <a:r>
              <a:rPr lang="en-US" sz="2400"/>
              <a:t>，</a:t>
            </a:r>
            <a:r>
              <a:rPr lang="en-US" altLang="en-US" sz="2400">
                <a:sym typeface="+mn-ea"/>
              </a:rPr>
              <a:t>深度学习程序AlphaGo 3:0 击败</a:t>
            </a:r>
            <a:endParaRPr lang="en-US" altLang="en-US" sz="2400">
              <a:sym typeface="+mn-ea"/>
            </a:endParaRPr>
          </a:p>
          <a:p>
            <a:pPr algn="ctr"/>
            <a:r>
              <a:rPr lang="en-US" altLang="en-US" sz="2400">
                <a:sym typeface="+mn-ea"/>
              </a:rPr>
              <a:t>世界排名第一的围棋选手</a:t>
            </a:r>
            <a:r>
              <a:rPr lang="en-US" altLang="en-US" sz="2400"/>
              <a:t>柯洁，深度学习红遍世界</a:t>
            </a:r>
            <a:endParaRPr lang="en-US" altLang="en-US" sz="2400"/>
          </a:p>
          <a:p>
            <a:pPr algn="ctr"/>
            <a:endParaRPr lang="en-US" altLang="en-US" sz="2400"/>
          </a:p>
          <a:p>
            <a:pPr algn="ctr"/>
            <a:r>
              <a:rPr lang="en-US" altLang="en-US" sz="2000"/>
              <a:t>围棋虽然有形式化的规则，但问题本身太过复杂。对这样的问题，传统的形式化算法仍然无能为力</a:t>
            </a:r>
            <a:endParaRPr lang="en-US" altLang="en-US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285" y="977900"/>
            <a:ext cx="4792980" cy="3318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8890"/>
            <a:ext cx="12178665" cy="68554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联结主义大行其道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联结主义的中心思想为，</a:t>
            </a:r>
            <a:r>
              <a:rPr lang="en-US" altLang="en-US" b="1">
                <a:sym typeface="+mn-ea"/>
              </a:rPr>
              <a:t>当网络将大量简单的计算单元连接在一起时，可以实现智能行为</a:t>
            </a:r>
            <a:r>
              <a:rPr lang="en-US" altLang="en-US">
                <a:sym typeface="+mn-ea"/>
              </a:rPr>
              <a:t>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当动物的</a:t>
            </a:r>
            <a:r>
              <a:rPr lang="en-US" altLang="en-US" b="1">
                <a:sym typeface="+mn-ea"/>
              </a:rPr>
              <a:t>许多神经元一起工作时会变得聪明</a:t>
            </a:r>
            <a:r>
              <a:rPr lang="en-US" altLang="en-US">
                <a:sym typeface="+mn-ea"/>
              </a:rPr>
              <a:t>。单独神经元或小集合的神经元不是特别有用。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8605" y="2432685"/>
            <a:ext cx="3495675" cy="2772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联结主义大行其道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695515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人工网络神经元规模大概每2.4年扩大一倍，目前的规模还是比原始的脊椎动物（如青蛙）的神经系统要小。直到21世纪50年代，人工神经网络才能具备与人脑相同数量级的神经元。</a:t>
            </a: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>
                <a:sym typeface="+mn-ea"/>
              </a:rPr>
              <a:t>生物神经元的功能可能比目前人工神经元更强大，因此人工智能达到人脑的水平还有相当距离。</a:t>
            </a:r>
            <a:endParaRPr lang="en-US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260" y="2351405"/>
            <a:ext cx="3908425" cy="2934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与神经科学的关系</a:t>
            </a:r>
            <a:endParaRPr lang="en-US" altLang="en-US" sz="32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045845"/>
            <a:ext cx="7268845" cy="5546090"/>
          </a:xfr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媒体经常强调深度学习与</a:t>
            </a:r>
            <a:r>
              <a:rPr lang="en-US" altLang="en-US" sz="2400" b="1">
                <a:sym typeface="+mn-ea"/>
              </a:rPr>
              <a:t>大脑</a:t>
            </a:r>
            <a:r>
              <a:rPr lang="en-US" altLang="en-US" sz="2400">
                <a:sym typeface="+mn-ea"/>
              </a:rPr>
              <a:t>的相似性。的确，神经网络的发展受到很多来自</a:t>
            </a:r>
            <a:r>
              <a:rPr lang="en-US" altLang="en-US" sz="2400" b="1">
                <a:sym typeface="+mn-ea"/>
              </a:rPr>
              <a:t>神经科学</a:t>
            </a:r>
            <a:r>
              <a:rPr lang="en-US" altLang="en-US" sz="2400">
                <a:sym typeface="+mn-ea"/>
              </a:rPr>
              <a:t>的启发。虽然现代的深度学习从更多领域获取灵感。</a:t>
            </a: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en-US" sz="24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en-US" sz="2400">
                <a:sym typeface="+mn-ea"/>
              </a:rPr>
              <a:t>也有一些研究人员尝试利用深度学习研究大脑的工作原理，称为“</a:t>
            </a:r>
            <a:r>
              <a:rPr lang="en-US" altLang="en-US" sz="2400" b="1">
                <a:sym typeface="+mn-ea"/>
              </a:rPr>
              <a:t>计算神经科学</a:t>
            </a:r>
            <a:r>
              <a:rPr lang="en-US" altLang="en-US" sz="2400">
                <a:sym typeface="+mn-ea"/>
              </a:rPr>
              <a:t>”。</a:t>
            </a:r>
            <a:endParaRPr lang="en-US" altLang="en-US" sz="24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0155" y="1591945"/>
            <a:ext cx="4218305" cy="40779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825115"/>
            <a:ext cx="4018915" cy="2278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37490" y="114300"/>
            <a:ext cx="10515600" cy="1325563"/>
          </a:xfrm>
        </p:spPr>
        <p:txBody>
          <a:bodyPr/>
          <a:p>
            <a:r>
              <a:rPr lang="en-US" altLang="en-US" sz="3200"/>
              <a:t>神经网络增长规模</a:t>
            </a:r>
            <a:endParaRPr lang="en-US" alt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3725" y="1753870"/>
            <a:ext cx="726313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316720" y="2617470"/>
            <a:ext cx="641350" cy="31381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b="1">
                <a:sym typeface="+mn-ea"/>
              </a:rPr>
              <a:t>人类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章鱼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青蛙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蜜蜂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蚂蚁</a:t>
            </a:r>
            <a:endParaRPr lang="en-US" altLang="en-US" b="1">
              <a:sym typeface="+mn-ea"/>
            </a:endParaRPr>
          </a:p>
          <a:p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水蛭</a:t>
            </a:r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蛔虫</a:t>
            </a:r>
            <a:endParaRPr lang="en-US" altLang="en-US" b="1">
              <a:sym typeface="+mn-ea"/>
            </a:endParaRPr>
          </a:p>
          <a:p>
            <a:endParaRPr lang="en-US" altLang="en-US" b="1">
              <a:sym typeface="+mn-ea"/>
            </a:endParaRPr>
          </a:p>
          <a:p>
            <a:endParaRPr lang="en-US" altLang="en-US" b="1">
              <a:sym typeface="+mn-ea"/>
            </a:endParaRPr>
          </a:p>
          <a:p>
            <a:r>
              <a:rPr lang="en-US" altLang="en-US" b="1">
                <a:sym typeface="+mn-ea"/>
              </a:rPr>
              <a:t>海绵</a:t>
            </a:r>
            <a:endParaRPr lang="en-US" altLang="en-US" b="1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270115" y="779780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20: GoogLeNet, Szegedy et al. 2014</a:t>
            </a:r>
            <a:endParaRPr lang="en-US" alt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900" y="1280160"/>
            <a:ext cx="1327150" cy="15601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668145" y="6105525"/>
            <a:ext cx="454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1: 感知机，Rosenblatt, 1958, 1962</a:t>
            </a:r>
            <a:endParaRPr lang="en-US" alt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481070" y="5239385"/>
            <a:ext cx="81280" cy="7797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6" grpId="0"/>
      <p:bldP spid="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2540"/>
            <a:ext cx="12179300" cy="68554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-8890"/>
            <a:ext cx="12213590" cy="68745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5" y="3175"/>
            <a:ext cx="12225020" cy="68808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-9525"/>
            <a:ext cx="12201525" cy="6867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360" y="612267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From: </a:t>
            </a:r>
            <a:r>
              <a:rPr lang="en-US">
                <a:solidFill>
                  <a:schemeClr val="bg1"/>
                </a:solidFill>
              </a:rPr>
              <a:t>IAIS 2016 飔拓科技董事长李成华博士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考核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2400">
                <a:sym typeface="+mn-ea"/>
              </a:rPr>
              <a:t>公选课，除非你做得太过分，原则上不当杀手。</a:t>
            </a:r>
            <a:endParaRPr lang="en-US" altLang="en-US" sz="2400">
              <a:sym typeface="+mn-ea"/>
            </a:endParaRPr>
          </a:p>
          <a:p>
            <a:pPr marL="0" indent="0">
              <a:buNone/>
            </a:pPr>
            <a:r>
              <a:rPr lang="en-US" altLang="en-US" sz="2400"/>
              <a:t>以鼓励为主，目的让大家学到东西，对机器学习产生兴趣。</a:t>
            </a:r>
            <a:endParaRPr lang="en-US" altLang="en-US" sz="2400"/>
          </a:p>
          <a:p>
            <a:pPr lvl="1"/>
            <a:endParaRPr lang="en-US" altLang="en-US"/>
          </a:p>
          <a:p>
            <a:r>
              <a:rPr lang="en-US" altLang="en-US"/>
              <a:t>平时成绩（80%）</a:t>
            </a:r>
            <a:endParaRPr lang="en-US" altLang="en-US"/>
          </a:p>
          <a:p>
            <a:pPr lvl="1"/>
            <a:r>
              <a:rPr lang="en-US" altLang="en-US"/>
              <a:t>期中考查+期末作业</a:t>
            </a:r>
            <a:endParaRPr lang="en-US" altLang="en-US"/>
          </a:p>
          <a:p>
            <a:pPr lvl="1"/>
            <a:r>
              <a:rPr lang="en-US" altLang="en-US"/>
              <a:t>期末作业方式多样</a:t>
            </a:r>
            <a:endParaRPr lang="en-US" altLang="en-US"/>
          </a:p>
          <a:p>
            <a:pPr lvl="2"/>
            <a:r>
              <a:rPr lang="en-US" altLang="en-US"/>
              <a:t>平时布置的练习题；利用 ML 完成一个小 project；一篇 4-5 页小论文或学习心得报告；... </a:t>
            </a:r>
            <a:endParaRPr lang="en-US" altLang="en-US" sz="2400"/>
          </a:p>
          <a:p>
            <a:pPr lvl="0"/>
            <a:r>
              <a:rPr lang="en-US" altLang="en-US" sz="2400"/>
              <a:t> </a:t>
            </a:r>
            <a:r>
              <a:rPr lang="en-US" altLang="en-US"/>
              <a:t>期末考试（20%）</a:t>
            </a:r>
            <a:endParaRPr lang="en-US" altLang="en-US"/>
          </a:p>
          <a:p>
            <a:pPr lvl="0"/>
            <a:r>
              <a:rPr lang="en-US" altLang="en-US"/>
              <a:t> 差异性、人性考核</a:t>
            </a:r>
            <a:endParaRPr lang="en-US" altLang="en-US"/>
          </a:p>
          <a:p>
            <a:pPr lvl="1"/>
            <a:r>
              <a:rPr lang="en-US" altLang="en-US"/>
              <a:t>不以绝对实力为唯一考核标准；</a:t>
            </a:r>
            <a:r>
              <a:rPr lang="en-US" altLang="en-US" b="1"/>
              <a:t>更看重你到底进步了多少</a:t>
            </a:r>
            <a:endParaRPr lang="en-US" altLang="en-US" b="1"/>
          </a:p>
          <a:p>
            <a:pPr lvl="1"/>
            <a:r>
              <a:rPr lang="en-US" altLang="en-US" b="1"/>
              <a:t>期末请写 ~100字报告，说明自己“学到了什么”；每人都给自己打个分</a:t>
            </a:r>
            <a:endParaRPr lang="en-US" altLang="en-US" b="1"/>
          </a:p>
          <a:p>
            <a:pPr lvl="0"/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13688"/>
          <a:stretch>
            <a:fillRect/>
          </a:stretch>
        </p:blipFill>
        <p:spPr>
          <a:xfrm>
            <a:off x="9661525" y="93345"/>
            <a:ext cx="2065020" cy="1597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2078" y="1764030"/>
            <a:ext cx="3162935" cy="8102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30000"/>
              </a:lnSpc>
            </a:pPr>
            <a:r>
              <a:rPr lang="en-US" altLang="en-US" b="1">
                <a:sym typeface="+mn-ea"/>
              </a:rPr>
              <a:t>在物天我是公认的天使/佛系</a:t>
            </a:r>
            <a:endParaRPr lang="en-US" altLang="en-US" b="1"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en-US" b="1"/>
              <a:t>如果掛了你，只能是你太过分</a:t>
            </a:r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05" y="85725"/>
            <a:ext cx="10515600" cy="1325563"/>
          </a:xfrm>
        </p:spPr>
        <p:txBody>
          <a:bodyPr/>
          <a:p>
            <a:r>
              <a:rPr lang="en-US" altLang="en-US" sz="3600" b="1"/>
              <a:t>2018人工智能全球高校排名</a:t>
            </a:r>
            <a:br>
              <a:rPr lang="en-US" altLang="en-US" sz="3600" b="1"/>
            </a:br>
            <a:r>
              <a:rPr lang="en-US" altLang="en-US" sz="3600" b="1"/>
              <a:t>（仅基于论文数量）</a:t>
            </a:r>
            <a:endParaRPr lang="en-US" altLang="en-US" sz="36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1805" y="365125"/>
            <a:ext cx="4719320" cy="63417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55345" y="1928495"/>
            <a:ext cx="547306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sz="2400"/>
              <a:t>排名前三的分别为：卡内基梅隆大学、</a:t>
            </a:r>
            <a:r>
              <a:rPr lang="en-US" sz="2400" b="1"/>
              <a:t>清华大学</a:t>
            </a:r>
            <a:r>
              <a:rPr lang="en-US" sz="2400"/>
              <a:t>、牛津大学</a:t>
            </a:r>
            <a:endParaRPr lang="en-US" sz="2400"/>
          </a:p>
          <a:p>
            <a:pPr>
              <a:lnSpc>
                <a:spcPct val="140000"/>
              </a:lnSpc>
            </a:pPr>
            <a:endParaRPr lang="en-US" sz="2400"/>
          </a:p>
          <a:p>
            <a:pPr>
              <a:lnSpc>
                <a:spcPct val="140000"/>
              </a:lnSpc>
            </a:pPr>
            <a:r>
              <a:rPr lang="en-US" sz="2400"/>
              <a:t>第4到第10名的学校分别为：</a:t>
            </a:r>
            <a:r>
              <a:rPr lang="en-US" sz="2400" b="1"/>
              <a:t>北京大学</a:t>
            </a:r>
            <a:r>
              <a:rPr lang="en-US" sz="2400"/>
              <a:t>、香港科技大学、新南威尔士大学、南洋理工大学、阿尔伯塔大学、</a:t>
            </a:r>
            <a:r>
              <a:rPr lang="en-US" sz="2400" b="1"/>
              <a:t>南京大学、浙江大学</a:t>
            </a:r>
            <a:r>
              <a:rPr lang="en-US" sz="2400"/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br>
              <a:rPr lang="en-US" altLang="en-US" b="1"/>
            </a:br>
            <a:r>
              <a:rPr lang="en-US" altLang="en-US" b="1"/>
              <a:t>学习本课程的建议</a:t>
            </a:r>
            <a:br>
              <a:rPr lang="en-US" altLang="en-US" b="1"/>
            </a:br>
            <a:endParaRPr lang="en-US" alt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920" y="2760980"/>
            <a:ext cx="3244850" cy="32448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en-US" altLang="en-US"/>
              <a:t> 使用自己的电脑，而非机房的电脑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方便 </a:t>
            </a:r>
            <a:r>
              <a:rPr lang="en-US" altLang="en-US" b="1"/>
              <a:t>课下练习</a:t>
            </a:r>
            <a:r>
              <a:rPr lang="en-US" altLang="en-US"/>
              <a:t> + </a:t>
            </a:r>
            <a:r>
              <a:rPr lang="en-US" altLang="en-US" b="1"/>
              <a:t>结课后继续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自行安装 Anaconda3 （自带python以及各种模块；自带sklearn） + tensorflow + keras 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鼓励使用 Linux 系统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835" y="2244725"/>
            <a:ext cx="3296285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20640"/>
          </a:xfrm>
        </p:spPr>
        <p:txBody>
          <a:bodyPr>
            <a:normAutofit lnSpcReduction="20000"/>
          </a:bodyPr>
          <a:p>
            <a:pPr>
              <a:lnSpc>
                <a:spcPct val="110000"/>
              </a:lnSpc>
            </a:pPr>
            <a:r>
              <a:rPr lang="en-US" altLang="en-US"/>
              <a:t> </a:t>
            </a:r>
            <a:r>
              <a:rPr lang="en-US" altLang="en-US" sz="3195"/>
              <a:t> </a:t>
            </a:r>
            <a:r>
              <a:rPr lang="en-US" altLang="en-US"/>
              <a:t>开放！灵活！放手折腾！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没有绝对的对错，能解决问题的就是老大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任何问题，首先百度、biying、Google （</a:t>
            </a:r>
            <a:r>
              <a:rPr lang="en-US" altLang="en-US" b="1"/>
              <a:t>非常重要</a:t>
            </a:r>
            <a:r>
              <a:rPr lang="en-US" altLang="en-US"/>
              <a:t>）</a:t>
            </a: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自己多折腾，做</a:t>
            </a:r>
            <a:r>
              <a:rPr lang="en-US" altLang="en-US">
                <a:sym typeface="+mn-ea"/>
              </a:rPr>
              <a:t>调参侠</a:t>
            </a:r>
            <a:r>
              <a:rPr lang="en-US" altLang="en-US"/>
              <a:t>积累经验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5" y="3339465"/>
            <a:ext cx="3458210" cy="25590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lvl="0">
              <a:lnSpc>
                <a:spcPct val="110000"/>
              </a:lnSpc>
            </a:pPr>
            <a:r>
              <a:rPr lang="en-US" altLang="en-US"/>
              <a:t> 充分发挥主观能动性</a:t>
            </a:r>
            <a:endParaRPr lang="en-US" altLang="en-US"/>
          </a:p>
          <a:p>
            <a:pPr lvl="1">
              <a:lnSpc>
                <a:spcPct val="110000"/>
              </a:lnSpc>
            </a:pPr>
            <a:r>
              <a:rPr lang="en-US" altLang="en-US"/>
              <a:t>针对自己的专业方向，思考和寻找应用的场景，有针对性地实践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120" y="2924175"/>
            <a:ext cx="4967605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建议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23055" cy="4351655"/>
          </a:xfrm>
        </p:spPr>
        <p:txBody>
          <a:bodyPr>
            <a:normAutofit/>
          </a:bodyPr>
          <a:p>
            <a:pPr lvl="0">
              <a:lnSpc>
                <a:spcPct val="160000"/>
              </a:lnSpc>
            </a:pPr>
            <a:r>
              <a:rPr lang="en-US" altLang="en-US"/>
              <a:t> 结合我国人工智能的战略发展规划，为我国成为真正的科技强国作出一分贡献！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8255" y="63500"/>
            <a:ext cx="5158740" cy="6731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240" y="1940560"/>
            <a:ext cx="2256790" cy="31857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359650" y="5365115"/>
            <a:ext cx="290830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ctr"/>
            <a:r>
              <a:rPr lang="en-US" altLang="en-US">
                <a:sym typeface="+mn-ea"/>
              </a:rPr>
              <a:t>Deep Learning  深度学习</a:t>
            </a:r>
            <a:endParaRPr lang="en-US" altLang="en-US">
              <a:sym typeface="+mn-ea"/>
            </a:endParaRPr>
          </a:p>
          <a:p>
            <a:pPr lvl="0" algn="ctr"/>
            <a:r>
              <a:rPr lang="en-US" altLang="en-US">
                <a:sym typeface="+mn-ea"/>
              </a:rPr>
              <a:t>(AI 圣经)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259330" y="550354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en-US">
                <a:sym typeface="+mn-ea"/>
              </a:rPr>
              <a:t>周志华《机器学习》（西瓜书）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0" y="2103120"/>
            <a:ext cx="2860675" cy="2860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lvl="0"/>
            <a:endParaRPr lang="en-US" altLang="en-US"/>
          </a:p>
          <a:p>
            <a:pPr lvl="0"/>
            <a:r>
              <a:rPr lang="en-US" altLang="en-US"/>
              <a:t>为方便大家阅读，本课件刻意做得，很罗嗦。</a:t>
            </a:r>
            <a:endParaRPr lang="en-US" altLang="en-US"/>
          </a:p>
          <a:p>
            <a:pPr lvl="0"/>
            <a:endParaRPr lang="en-US" altLang="en-US"/>
          </a:p>
          <a:p>
            <a:pPr lvl="0"/>
            <a:r>
              <a:rPr lang="en-US" altLang="en-US"/>
              <a:t>如果对某个概念不懂，建议直接 谷歌/必应/百度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8505" y="215900"/>
            <a:ext cx="1475105" cy="1475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4935" y="1894205"/>
            <a:ext cx="272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2000">
                <a:sym typeface="+mn-ea"/>
              </a:rPr>
              <a:t>大部头的书不好看，</a:t>
            </a:r>
            <a:endParaRPr lang="en-US" altLang="en-US" sz="2000">
              <a:sym typeface="+mn-ea"/>
            </a:endParaRPr>
          </a:p>
          <a:p>
            <a:pPr algn="ctr"/>
            <a:r>
              <a:rPr lang="en-US" altLang="en-US" sz="2000">
                <a:sym typeface="+mn-ea"/>
              </a:rPr>
              <a:t>老师我特意把</a:t>
            </a:r>
            <a:r>
              <a:rPr lang="en-US" altLang="en-US" sz="2000"/>
              <a:t>内容精简</a:t>
            </a:r>
            <a:endParaRPr lang="en-US" altLang="en-US" sz="2000"/>
          </a:p>
          <a:p>
            <a:pPr algn="ctr"/>
            <a:r>
              <a:rPr lang="en-US" altLang="en-US" sz="2000"/>
              <a:t>做成课件了</a:t>
            </a:r>
            <a:endParaRPr lang="en-US" alt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5" y="3882390"/>
            <a:ext cx="8427720" cy="2693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参考资料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3850"/>
            <a:ext cx="10515600" cy="4981575"/>
          </a:xfrm>
        </p:spPr>
        <p:txBody>
          <a:bodyPr>
            <a:noAutofit/>
          </a:bodyPr>
          <a:p>
            <a:pPr lvl="0"/>
            <a:endParaRPr lang="en-US" altLang="en-US"/>
          </a:p>
          <a:p>
            <a:pPr lvl="0"/>
            <a:endParaRPr lang="en-US" altLang="en-US"/>
          </a:p>
          <a:p>
            <a:pPr lvl="0"/>
            <a:r>
              <a:rPr lang="en-US" altLang="en-US"/>
              <a:t>课件下载地址：</a:t>
            </a:r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8505" y="215900"/>
            <a:ext cx="1475105" cy="14751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04935" y="1894205"/>
            <a:ext cx="2722880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2000">
                <a:sym typeface="+mn-ea"/>
              </a:rPr>
              <a:t>大部头的书不好看，</a:t>
            </a:r>
            <a:endParaRPr lang="en-US" altLang="en-US" sz="2000">
              <a:sym typeface="+mn-ea"/>
            </a:endParaRPr>
          </a:p>
          <a:p>
            <a:pPr algn="ctr"/>
            <a:r>
              <a:rPr lang="en-US" altLang="en-US" sz="2000">
                <a:sym typeface="+mn-ea"/>
              </a:rPr>
              <a:t>老师我特意把</a:t>
            </a:r>
            <a:r>
              <a:rPr lang="en-US" altLang="en-US" sz="2000"/>
              <a:t>内容精简</a:t>
            </a:r>
            <a:endParaRPr lang="en-US" altLang="en-US" sz="2000"/>
          </a:p>
          <a:p>
            <a:pPr algn="ctr"/>
            <a:r>
              <a:rPr lang="en-US" altLang="en-US" sz="2000"/>
              <a:t>做成课件了</a:t>
            </a:r>
            <a:endParaRPr lang="en-US" alt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1506855" y="3957955"/>
            <a:ext cx="9742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>
                <a:solidFill>
                  <a:srgbClr val="C00000"/>
                </a:solidFill>
              </a:rPr>
              <a:t>https://github.com/xiaodongli1986/teaching_AI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38200" y="4832350"/>
            <a:ext cx="91446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/>
              <a:t>linux 下运行命令</a:t>
            </a:r>
            <a:endParaRPr lang="en-US" altLang="en-US" b="1"/>
          </a:p>
          <a:p>
            <a:endParaRPr lang="en-US" altLang="en-US" b="1"/>
          </a:p>
          <a:p>
            <a:pPr lvl="1"/>
            <a:r>
              <a:rPr lang="en-US" altLang="en-US" b="1"/>
              <a:t>第一次下载：</a:t>
            </a:r>
            <a:endParaRPr lang="en-US" altLang="en-US" b="1"/>
          </a:p>
          <a:p>
            <a:pPr lvl="1"/>
            <a:r>
              <a:rPr lang="en-US" b="1"/>
              <a:t>git clone https://github.com/xiaodongli1986/teaching_AI.git</a:t>
            </a:r>
            <a:endParaRPr lang="en-US" b="1"/>
          </a:p>
          <a:p>
            <a:pPr lvl="1"/>
            <a:r>
              <a:rPr lang="en-US" altLang="en-US" b="1"/>
              <a:t>之后更新： </a:t>
            </a:r>
            <a:endParaRPr lang="en-US" altLang="en-US" b="1"/>
          </a:p>
          <a:p>
            <a:pPr lvl="1"/>
            <a:r>
              <a:rPr lang="en-US" altLang="en-US" b="1"/>
              <a:t>cd teaching_AI; git pull</a:t>
            </a:r>
            <a:endParaRPr lang="en-US" altLang="en-US" b="1"/>
          </a:p>
          <a:p>
            <a:endParaRPr lang="en-US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0829"/>
          <a:stretch>
            <a:fillRect/>
          </a:stretch>
        </p:blipFill>
        <p:spPr>
          <a:xfrm>
            <a:off x="6025515" y="3890645"/>
            <a:ext cx="2949575" cy="2040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13688"/>
          <a:stretch>
            <a:fillRect/>
          </a:stretch>
        </p:blipFill>
        <p:spPr>
          <a:xfrm>
            <a:off x="3446145" y="3804920"/>
            <a:ext cx="2065020" cy="159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45" y="1449070"/>
            <a:ext cx="1475105" cy="147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b="18200"/>
          <a:stretch>
            <a:fillRect/>
          </a:stretch>
        </p:blipFill>
        <p:spPr>
          <a:xfrm>
            <a:off x="5694045" y="1827530"/>
            <a:ext cx="1898015" cy="1552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b="17980"/>
          <a:stretch>
            <a:fillRect/>
          </a:stretch>
        </p:blipFill>
        <p:spPr>
          <a:xfrm>
            <a:off x="8975090" y="3306445"/>
            <a:ext cx="3244850" cy="19958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6"/>
          <a:srcRect b="23416"/>
          <a:stretch>
            <a:fillRect/>
          </a:stretch>
        </p:blipFill>
        <p:spPr>
          <a:xfrm>
            <a:off x="641985" y="1405890"/>
            <a:ext cx="2755265" cy="211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rcRect b="17368"/>
          <a:stretch>
            <a:fillRect/>
          </a:stretch>
        </p:blipFill>
        <p:spPr>
          <a:xfrm>
            <a:off x="3594100" y="1827530"/>
            <a:ext cx="1769745" cy="1096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rcRect t="31948"/>
          <a:stretch>
            <a:fillRect/>
          </a:stretch>
        </p:blipFill>
        <p:spPr>
          <a:xfrm>
            <a:off x="1090295" y="4367530"/>
            <a:ext cx="1858010" cy="12998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en-US" altLang="en-US" b="1"/>
              <a:t>机器学习 概论</a:t>
            </a:r>
            <a:br>
              <a:rPr lang="en-US" altLang="en-US" b="1"/>
            </a:br>
            <a:endParaRPr lang="en-US" alt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935" y="2894330"/>
            <a:ext cx="5612130" cy="3148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5344</Words>
  <Application>WPS Presentation</Application>
  <PresentationFormat>宽屏</PresentationFormat>
  <Paragraphs>391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Arial</vt:lpstr>
      <vt:lpstr>宋体</vt:lpstr>
      <vt:lpstr>Wingdings</vt:lpstr>
      <vt:lpstr>DejaVu Sans</vt:lpstr>
      <vt:lpstr>Abyssinica SIL</vt:lpstr>
      <vt:lpstr>Asana Math</vt:lpstr>
      <vt:lpstr>Calibri Light</vt:lpstr>
      <vt:lpstr>宋体</vt:lpstr>
      <vt:lpstr>Latin Modern Mono Prop</vt:lpstr>
      <vt:lpstr>AR PL UKai CN</vt:lpstr>
      <vt:lpstr>Calibri</vt:lpstr>
      <vt:lpstr>微软雅黑</vt:lpstr>
      <vt:lpstr>Arial Unicode MS</vt:lpstr>
      <vt:lpstr>Office 主题</vt:lpstr>
      <vt:lpstr>机器学习Python实践</vt:lpstr>
      <vt:lpstr>课程宗旨</vt:lpstr>
      <vt:lpstr>本课程内容</vt:lpstr>
      <vt:lpstr>考核</vt:lpstr>
      <vt:lpstr>参考资料</vt:lpstr>
      <vt:lpstr>参考资料</vt:lpstr>
      <vt:lpstr>参考资料</vt:lpstr>
      <vt:lpstr>PowerPoint 演示文稿</vt:lpstr>
      <vt:lpstr>机器学习 概论 </vt:lpstr>
      <vt:lpstr>机器学习的需要</vt:lpstr>
      <vt:lpstr>举例：形式化（explicit）的问题</vt:lpstr>
      <vt:lpstr>PowerPoint 演示文稿</vt:lpstr>
      <vt:lpstr>举例：非形式化的问题</vt:lpstr>
      <vt:lpstr>举例：非形式化的问题</vt:lpstr>
      <vt:lpstr>举例：硬编码知识库遇到的困难</vt:lpstr>
      <vt:lpstr>举例：硬编码知识库遇到的困难</vt:lpstr>
      <vt:lpstr>机器学习的需要</vt:lpstr>
      <vt:lpstr>机器学习的定义 (from wiki)</vt:lpstr>
      <vt:lpstr>表示/特征</vt:lpstr>
      <vt:lpstr>最简单的机器学习：线性回归</vt:lpstr>
      <vt:lpstr>特征学习的困难</vt:lpstr>
      <vt:lpstr>深度学习：特征的特征</vt:lpstr>
      <vt:lpstr>深度学习示例</vt:lpstr>
      <vt:lpstr>深度学习示例</vt:lpstr>
      <vt:lpstr>PowerPoint 演示文稿</vt:lpstr>
      <vt:lpstr>PowerPoint 演示文稿</vt:lpstr>
      <vt:lpstr>PowerPoint 演示文稿</vt:lpstr>
      <vt:lpstr>本课程内容</vt:lpstr>
      <vt:lpstr>人工智能的发展历史</vt:lpstr>
      <vt:lpstr>PowerPoint 演示文稿</vt:lpstr>
      <vt:lpstr>PowerPoint 演示文稿</vt:lpstr>
      <vt:lpstr>联结主义大行其道</vt:lpstr>
      <vt:lpstr>联结主义大行其道</vt:lpstr>
      <vt:lpstr>与神经科学的关系</vt:lpstr>
      <vt:lpstr>神经网络增长规模</vt:lpstr>
      <vt:lpstr>PowerPoint 演示文稿</vt:lpstr>
      <vt:lpstr>PowerPoint 演示文稿</vt:lpstr>
      <vt:lpstr>PowerPoint 演示文稿</vt:lpstr>
      <vt:lpstr>PowerPoint 演示文稿</vt:lpstr>
      <vt:lpstr>2018人工智能全球高校排名 （仅基于论文数量）</vt:lpstr>
      <vt:lpstr> 学习本课程的建议 </vt:lpstr>
      <vt:lpstr>建议</vt:lpstr>
      <vt:lpstr>建议</vt:lpstr>
      <vt:lpstr>建议</vt:lpstr>
      <vt:lpstr>建议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xiaodongli</cp:lastModifiedBy>
  <cp:revision>268</cp:revision>
  <dcterms:created xsi:type="dcterms:W3CDTF">2019-09-03T08:36:48Z</dcterms:created>
  <dcterms:modified xsi:type="dcterms:W3CDTF">2019-09-03T08:36:48Z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